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664" r:id="rId3"/>
    <p:sldId id="680" r:id="rId4"/>
    <p:sldId id="679" r:id="rId5"/>
    <p:sldId id="665" r:id="rId6"/>
    <p:sldId id="682" r:id="rId7"/>
    <p:sldId id="674" r:id="rId8"/>
    <p:sldId id="675" r:id="rId9"/>
    <p:sldId id="683" r:id="rId10"/>
    <p:sldId id="684" r:id="rId11"/>
    <p:sldId id="685" r:id="rId12"/>
    <p:sldId id="676" r:id="rId13"/>
    <p:sldId id="686" r:id="rId14"/>
    <p:sldId id="687" r:id="rId15"/>
    <p:sldId id="666" r:id="rId16"/>
    <p:sldId id="667" r:id="rId17"/>
    <p:sldId id="677" r:id="rId18"/>
    <p:sldId id="678" r:id="rId19"/>
    <p:sldId id="668" r:id="rId20"/>
    <p:sldId id="669" r:id="rId21"/>
    <p:sldId id="6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5"/>
    <p:restoredTop sz="95220" autoAdjust="0"/>
  </p:normalViewPr>
  <p:slideViewPr>
    <p:cSldViewPr snapToGrid="0" snapToObjects="1">
      <p:cViewPr varScale="1">
        <p:scale>
          <a:sx n="81" d="100"/>
          <a:sy n="81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9FAD5-DB52-2447-84B5-85A986E1B241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57511-861B-4446-B481-E202D19F4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8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7511-861B-4446-B481-E202D19F47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6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538A-8AEB-3B45-8958-89E322A6E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03065-E8CD-AD44-B740-2B1431137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2CA9D-2D38-B94A-B7F6-914D8892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1A54-32E7-6B4D-9357-6B7774C1508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D1D1-2969-9748-9B82-A82029A2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B27EC-76FB-B244-861C-B59C7A13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5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551-60CC-2143-8577-38DE48E2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E14BB-BA88-A448-A65F-93EDFD4A5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9872-989D-4748-AA16-D9251BB1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DD9F9-FE5D-884B-8087-02D67E286A00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0E10-CDFF-8943-920F-80C8F8E6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0C5F-2E16-F74C-A082-DADEF28F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B570A-0E2A-2647-8513-1303B40B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9B929-57FA-0F43-A03B-86CD85FAF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A5C7-9466-ED40-8F0B-5FB4D688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407D-B788-354B-A09C-24C3C712CEC8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8DCE7-6993-D34E-B5C7-5CD3FD38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02B4-E79E-1A49-AE83-58DC8561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74A6-145F-324E-A402-FEF0145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89DB-6D94-5D44-BBF9-2DE9867B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9A276-9EA5-7F48-B783-F39F5D44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D2169-6F69-7346-A3D7-F4B73D4F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D2552-BB36-C24B-A53D-67D3C851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6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95E9C-3D7B-E54D-8A57-9E460937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93A9F-04B5-C445-A0C3-AE4FFEAA3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DDB22-9EB6-AB4A-A7E6-9551C49D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05E9D-E72D-7848-A9AC-182B05232515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B76FC-7616-7C4B-8132-829B4891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2E029-9556-2844-B05A-7DBA0AA4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9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F780-EF4F-0944-A451-05ED349F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4794-7F87-7A4F-B5C0-30B59C4ED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E99D7-B4E5-7B41-A119-A5CC2E5EE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5FBAF-FC18-9146-B024-3149479D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85BC-6AAD-2241-95E9-784B7225AF03}" type="datetime5">
              <a:rPr lang="en-US" smtClean="0"/>
              <a:t>22-Apr-20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62105-0EC1-0D4A-982F-B189BC8E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F9607-AB44-0D44-87BA-29719B742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CC07-DDE1-B84E-8DB9-B637D315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23758-8D04-DA43-9244-D63FFF860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18857-E35E-0649-961D-78ED74100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69555-869B-4148-83CA-8F12312CE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0628A-66E8-EE42-A471-245C32BFF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09956-1969-1B46-8AF3-5AB39B1E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2D3-1ABF-8441-B08E-355FA5204BF1}" type="datetime5">
              <a:rPr lang="en-US" smtClean="0"/>
              <a:t>22-Apr-20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CC3967-BCE7-D545-A717-5B11B248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26A32-9F17-744D-969E-8B15B91A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1D3D-BC3E-CF41-83B5-E4E7088E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39228-1075-7B4F-873B-3BB990E5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A23E-55DA-9743-8EBE-033F347D8D09}" type="datetime5">
              <a:rPr lang="en-US" smtClean="0"/>
              <a:t>22-Apr-20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768FE-1948-6D45-B9FF-5A954783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1F8BD-E1E9-1040-9690-9F7BC472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1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15D27-79E2-3746-B373-0BD2BE2E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BC56-9CAC-624B-BEC3-AC50AEDE84AD}" type="datetime5">
              <a:rPr lang="en-US" smtClean="0"/>
              <a:t>22-Apr-20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1667A-6FDD-D748-BB82-693CD2E7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B9FD-0C7F-A948-9C72-700236B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9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F5FA-DFFF-5443-A786-0A5F4D97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C98A-7A17-EA4E-81EE-7AC109C43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1CF6-2A7D-5940-8096-389AA3389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DB2F7-E618-D247-BFDC-83490A57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3A9E7-DFE7-D24E-85AF-5BA10C55FF0E}" type="datetime5">
              <a:rPr lang="en-US" smtClean="0"/>
              <a:t>22-Apr-20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A6446-3C49-3D43-80B8-805D948B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3A4DE-ED4C-0246-9DFF-164D1FCE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65F8-4EF9-3641-B65C-6D7CBCBB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B71DD-73BF-F546-95AF-5C3704654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EC2C1-C96D-2B48-8C59-0EBC779F8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EF11C-F7D9-824B-9B18-010B71B9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7C68A-844E-414D-8087-F1A43DF5C929}" type="datetime5">
              <a:rPr lang="en-US" smtClean="0"/>
              <a:t>22-Apr-20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8334E-A302-FF44-B773-CBEAF23E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9EEAB-8648-D04E-8C25-F3ECA221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7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4">
                <a:lumMod val="0"/>
                <a:lumOff val="100000"/>
              </a:schemeClr>
            </a:gs>
            <a:gs pos="100000">
              <a:schemeClr val="accent4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8D9E8-240D-654D-8592-B8FC1E9C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10515600" cy="117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16A-8F95-9841-BAF6-1F0848A5C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2D21F-604C-884E-A4F0-9F7D39CAD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E6960-1EBB-2641-B65E-AB7A15107CA4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8817B-DDBC-7440-B1B5-F2CB371A9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43665-708F-0442-9B66-2B27FE0E5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D9D51-3AAC-454F-95B8-551EC175946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9FC82-5054-2941-8E3E-4132896816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5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AF837-33B5-304B-A522-3387C74404BC}"/>
              </a:ext>
            </a:extLst>
          </p:cNvPr>
          <p:cNvSpPr txBox="1"/>
          <p:nvPr userDrawn="1"/>
        </p:nvSpPr>
        <p:spPr>
          <a:xfrm>
            <a:off x="8294336" y="15821"/>
            <a:ext cx="389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C000"/>
                </a:solidFill>
              </a:rPr>
              <a:t>CAP6640: Final Project Presentation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B5733-BCF6-EF46-AA49-E32D4022503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790944"/>
            <a:ext cx="12192000" cy="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3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sightextractor.com/2013/05/06/the-role-of-sentiment-analysis-in-social-media-monitorin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2E49C-8FBF-AD4A-BB0B-57A0A173F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360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Sentiment Analysis of Amazon Customer Reviews</a:t>
            </a:r>
            <a:endParaRPr lang="en-US" b="1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38EE4-3C41-5847-BBE5-4451EDFDC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715" y="5600536"/>
            <a:ext cx="7632569" cy="887717"/>
          </a:xfrm>
        </p:spPr>
        <p:txBody>
          <a:bodyPr anchor="ctr">
            <a:normAutofit fontScale="77500" lnSpcReduction="20000"/>
          </a:bodyPr>
          <a:lstStyle/>
          <a:p>
            <a:endParaRPr lang="en-US" sz="3600" b="1" dirty="0"/>
          </a:p>
          <a:p>
            <a:r>
              <a:rPr lang="en-US" sz="3600" dirty="0"/>
              <a:t>Spring 2020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B40C6C-A6A4-41A7-899A-5A520C65C2EE}"/>
              </a:ext>
            </a:extLst>
          </p:cNvPr>
          <p:cNvSpPr txBox="1">
            <a:spLocks/>
          </p:cNvSpPr>
          <p:nvPr/>
        </p:nvSpPr>
        <p:spPr>
          <a:xfrm>
            <a:off x="669303" y="5270317"/>
            <a:ext cx="3029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Shreyas Surendra</a:t>
            </a:r>
            <a:endParaRPr lang="en-US" sz="2800" dirty="0"/>
          </a:p>
        </p:txBody>
      </p:sp>
      <p:pic>
        <p:nvPicPr>
          <p:cNvPr id="8" name="Picture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BF513E3-B3B1-400A-B3FC-8186EA64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48" y="3848801"/>
            <a:ext cx="1385856" cy="1385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ECD52F-57E7-499A-AEB7-48AEB5C2CF51}"/>
              </a:ext>
            </a:extLst>
          </p:cNvPr>
          <p:cNvSpPr/>
          <p:nvPr/>
        </p:nvSpPr>
        <p:spPr>
          <a:xfrm>
            <a:off x="3256014" y="5270317"/>
            <a:ext cx="314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Yaswanth Santhanam Raghavan</a:t>
            </a:r>
          </a:p>
        </p:txBody>
      </p:sp>
      <p:pic>
        <p:nvPicPr>
          <p:cNvPr id="13" name="Picture 1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8833D1B-C727-4655-ABD2-B6166653F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658" y="3848801"/>
            <a:ext cx="1385856" cy="13858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1EF623-8605-4DC2-AE94-F5CFCD3BB16D}"/>
              </a:ext>
            </a:extLst>
          </p:cNvPr>
          <p:cNvSpPr/>
          <p:nvPr/>
        </p:nvSpPr>
        <p:spPr>
          <a:xfrm>
            <a:off x="6620773" y="5270317"/>
            <a:ext cx="1684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Ramya Kondapi </a:t>
            </a:r>
          </a:p>
        </p:txBody>
      </p:sp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AA67357-A4B3-4A0C-8064-16C36C17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368" y="3848801"/>
            <a:ext cx="1385857" cy="1385857"/>
          </a:xfrm>
          <a:prstGeom prst="rect">
            <a:avLst/>
          </a:prstGeom>
        </p:spPr>
      </p:pic>
      <p:pic>
        <p:nvPicPr>
          <p:cNvPr id="18" name="Picture 17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CD87E069-3345-4897-971A-0162A623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763" y="3889599"/>
            <a:ext cx="1385858" cy="13858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3AA8FA-F8C7-4455-9692-CCCAFAD66413}"/>
              </a:ext>
            </a:extLst>
          </p:cNvPr>
          <p:cNvSpPr/>
          <p:nvPr/>
        </p:nvSpPr>
        <p:spPr>
          <a:xfrm>
            <a:off x="8847933" y="5275457"/>
            <a:ext cx="1707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Anupama Sinha </a:t>
            </a:r>
          </a:p>
        </p:txBody>
      </p:sp>
    </p:spTree>
    <p:extLst>
      <p:ext uri="{BB962C8B-B14F-4D97-AF65-F5344CB8AC3E}">
        <p14:creationId xmlns:p14="http://schemas.microsoft.com/office/powerpoint/2010/main" val="260471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2CFC-7A41-A54B-A31C-B6E5B10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10515600" cy="1172528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(contd.)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5E85F3-302A-4C1D-B20E-C143F78A6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5293"/>
            <a:ext cx="5181600" cy="517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Preprocessing with Method B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31E87-D7B9-4C9C-96E6-2C3BEB79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91" y="1368648"/>
            <a:ext cx="4319339" cy="133152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0AFE-8E73-CC48-B1E6-4727CF51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5E7A-30C2-4343-AC80-5E57018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AA33E-C143-431F-B610-A2C51DFF1611}"/>
              </a:ext>
            </a:extLst>
          </p:cNvPr>
          <p:cNvSpPr/>
          <p:nvPr/>
        </p:nvSpPr>
        <p:spPr>
          <a:xfrm>
            <a:off x="7756566" y="2722021"/>
            <a:ext cx="35972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j-lt"/>
                <a:ea typeface="Times New Roman" panose="02020603050405020304" pitchFamily="18" charset="0"/>
              </a:rPr>
              <a:t>Input Sentence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: Harry Potter is a fabulous book.</a:t>
            </a:r>
            <a:endParaRPr lang="en-US" sz="3200" dirty="0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+mj-lt"/>
                <a:ea typeface="Times New Roman" panose="02020603050405020304" pitchFamily="18" charset="0"/>
              </a:rPr>
              <a:t>Output words after NLTK preprocessing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: Harry, potter, fabulous (3 words)</a:t>
            </a:r>
            <a:endParaRPr lang="en-US" sz="32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996819-1852-4014-B165-5276CCC99120}"/>
              </a:ext>
            </a:extLst>
          </p:cNvPr>
          <p:cNvGraphicFramePr>
            <a:graphicFrameLocks noGrp="1"/>
          </p:cNvGraphicFramePr>
          <p:nvPr/>
        </p:nvGraphicFramePr>
        <p:xfrm>
          <a:off x="7544800" y="4305165"/>
          <a:ext cx="4160920" cy="1952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5261">
                  <a:extLst>
                    <a:ext uri="{9D8B030D-6E8A-4147-A177-3AD203B41FA5}">
                      <a16:colId xmlns:a16="http://schemas.microsoft.com/office/drawing/2014/main" val="2012240125"/>
                    </a:ext>
                  </a:extLst>
                </a:gridCol>
                <a:gridCol w="1506894">
                  <a:extLst>
                    <a:ext uri="{9D8B030D-6E8A-4147-A177-3AD203B41FA5}">
                      <a16:colId xmlns:a16="http://schemas.microsoft.com/office/drawing/2014/main" val="1384412067"/>
                    </a:ext>
                  </a:extLst>
                </a:gridCol>
                <a:gridCol w="968765">
                  <a:extLst>
                    <a:ext uri="{9D8B030D-6E8A-4147-A177-3AD203B41FA5}">
                      <a16:colId xmlns:a16="http://schemas.microsoft.com/office/drawing/2014/main" val="3515542564"/>
                    </a:ext>
                  </a:extLst>
                </a:gridCol>
              </a:tblGrid>
              <a:tr h="9557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Review_body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Star_rating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Class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524875"/>
                  </a:ext>
                </a:extLst>
              </a:tr>
              <a:tr h="9968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Harry, potter, fabulous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Positive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509051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1108C3-6EE2-41C0-A4C8-731B25D4D79B}"/>
              </a:ext>
            </a:extLst>
          </p:cNvPr>
          <p:cNvSpPr txBox="1">
            <a:spLocks/>
          </p:cNvSpPr>
          <p:nvPr/>
        </p:nvSpPr>
        <p:spPr>
          <a:xfrm>
            <a:off x="838200" y="2269863"/>
            <a:ext cx="6599050" cy="4895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2 attributes: “</a:t>
            </a:r>
            <a:r>
              <a:rPr lang="en-US" sz="2000" dirty="0" err="1"/>
              <a:t>review_body</a:t>
            </a:r>
            <a:r>
              <a:rPr lang="en-US" sz="2000" dirty="0"/>
              <a:t>”, “</a:t>
            </a:r>
            <a:r>
              <a:rPr lang="en-US" sz="2000" dirty="0" err="1"/>
              <a:t>star_rating</a:t>
            </a:r>
            <a:r>
              <a:rPr lang="en-US" sz="2000" dirty="0"/>
              <a:t>”</a:t>
            </a:r>
          </a:p>
          <a:p>
            <a:r>
              <a:rPr lang="en-US" sz="2000" dirty="0"/>
              <a:t>Updated </a:t>
            </a:r>
            <a:r>
              <a:rPr lang="en-US" sz="2000" dirty="0" err="1"/>
              <a:t>stopwords</a:t>
            </a:r>
            <a:r>
              <a:rPr lang="en-US" sz="2000" dirty="0"/>
              <a:t> list to make sure negation words are not omitted</a:t>
            </a:r>
          </a:p>
          <a:p>
            <a:r>
              <a:rPr lang="en-US" sz="2000" dirty="0"/>
              <a:t>Too many words, removed words that appeared in </a:t>
            </a:r>
            <a:r>
              <a:rPr lang="en-US" sz="2000" dirty="0" err="1"/>
              <a:t>product_title</a:t>
            </a:r>
            <a:r>
              <a:rPr lang="en-US" sz="2000" dirty="0"/>
              <a:t> from </a:t>
            </a:r>
            <a:r>
              <a:rPr lang="en-US" sz="2000" dirty="0" err="1"/>
              <a:t>review_body</a:t>
            </a:r>
            <a:endParaRPr lang="en-US" sz="2000" dirty="0"/>
          </a:p>
          <a:p>
            <a:r>
              <a:rPr lang="en-US" sz="2000" dirty="0"/>
              <a:t>Set threshold to 20 words</a:t>
            </a:r>
          </a:p>
          <a:p>
            <a:r>
              <a:rPr lang="en-US" sz="2000" dirty="0"/>
              <a:t>Vocabulary size : 3700 words</a:t>
            </a:r>
          </a:p>
          <a:p>
            <a:r>
              <a:rPr lang="en-US" sz="2000" dirty="0"/>
              <a:t>Classes: </a:t>
            </a:r>
            <a:r>
              <a:rPr lang="en-US" sz="2000" dirty="0" err="1"/>
              <a:t>star_rating</a:t>
            </a:r>
            <a:r>
              <a:rPr lang="en-US" sz="2000" dirty="0"/>
              <a:t>&gt;=3: Positive; </a:t>
            </a:r>
            <a:r>
              <a:rPr lang="en-US" sz="2000" dirty="0" err="1"/>
              <a:t>star_rating</a:t>
            </a:r>
            <a:r>
              <a:rPr lang="en-US" sz="2000" dirty="0"/>
              <a:t>&lt;3: Negative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691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0A45-93B8-44FF-B4C3-51FCAE07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583"/>
            <a:ext cx="10515600" cy="1256852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(contd.)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1A231-7749-4000-B261-04A6FF5F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768C-9300-4AFE-B610-9A584DB6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F50CB-8121-4BB4-AC0B-E0B0FB87B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32566"/>
            <a:ext cx="5573358" cy="1612564"/>
          </a:xfrm>
        </p:spPr>
        <p:txBody>
          <a:bodyPr>
            <a:normAutofit/>
          </a:bodyPr>
          <a:lstStyle/>
          <a:p>
            <a:r>
              <a:rPr lang="en-US" dirty="0"/>
              <a:t>Naïve Bayes, SVM, Random forest</a:t>
            </a:r>
          </a:p>
          <a:p>
            <a:r>
              <a:rPr lang="en-US" dirty="0"/>
              <a:t>Achieved decent accuracy ~85%</a:t>
            </a:r>
          </a:p>
          <a:p>
            <a:r>
              <a:rPr lang="en-US" dirty="0"/>
              <a:t>Poor negation handling 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A4F44C6-04F6-4AD1-ADC6-5C77E94A3A12}"/>
              </a:ext>
            </a:extLst>
          </p:cNvPr>
          <p:cNvSpPr txBox="1">
            <a:spLocks/>
          </p:cNvSpPr>
          <p:nvPr/>
        </p:nvSpPr>
        <p:spPr>
          <a:xfrm>
            <a:off x="838198" y="1342072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 developed using Method B’s corpus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D0A278-98DA-4831-8798-FE9423EF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27" y="2070283"/>
            <a:ext cx="5573359" cy="132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B5418A-DA17-4390-84EC-A337CA86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27" y="3466487"/>
            <a:ext cx="5573359" cy="1327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11F0C-4401-459E-B441-9A589201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727" y="4815837"/>
            <a:ext cx="5573359" cy="13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0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1EC1A4-B8BF-4FB9-BD29-A25D13F507B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0" y="1794743"/>
            <a:ext cx="9848342" cy="2534545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89672-7DFA-4E36-947C-B91F17EFC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5474" y="4809039"/>
            <a:ext cx="9982995" cy="853950"/>
          </a:xfrm>
        </p:spPr>
        <p:txBody>
          <a:bodyPr>
            <a:normAutofit/>
          </a:bodyPr>
          <a:lstStyle/>
          <a:p>
            <a:r>
              <a:rPr lang="en-US" sz="2400" dirty="0"/>
              <a:t>Advantage: Capability of learn dependency between words in a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F44C0-E6AB-4B5C-99B7-EA7C0855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EE83B-6282-41CA-BCEB-DFB8A369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549DDE-108E-44EA-83F4-CA028025CE06}"/>
              </a:ext>
            </a:extLst>
          </p:cNvPr>
          <p:cNvSpPr txBox="1">
            <a:spLocks/>
          </p:cNvSpPr>
          <p:nvPr/>
        </p:nvSpPr>
        <p:spPr>
          <a:xfrm>
            <a:off x="838200" y="372643"/>
            <a:ext cx="10515600" cy="117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Methodology (contd.)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17C170-51E7-4FFE-80DC-0ADD1CEEEA91}"/>
              </a:ext>
            </a:extLst>
          </p:cNvPr>
          <p:cNvSpPr txBox="1">
            <a:spLocks/>
          </p:cNvSpPr>
          <p:nvPr/>
        </p:nvSpPr>
        <p:spPr>
          <a:xfrm>
            <a:off x="838200" y="1328680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LSTM using Method B’s corpus</a:t>
            </a:r>
          </a:p>
        </p:txBody>
      </p:sp>
    </p:spTree>
    <p:extLst>
      <p:ext uri="{BB962C8B-B14F-4D97-AF65-F5344CB8AC3E}">
        <p14:creationId xmlns:p14="http://schemas.microsoft.com/office/powerpoint/2010/main" val="231326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689672-7DFA-4E36-947C-B91F17EFC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5018" y="1891253"/>
            <a:ext cx="10321964" cy="5133273"/>
          </a:xfrm>
        </p:spPr>
        <p:txBody>
          <a:bodyPr>
            <a:normAutofit/>
          </a:bodyPr>
          <a:lstStyle/>
          <a:p>
            <a:r>
              <a:rPr lang="en-US" sz="2400" dirty="0"/>
              <a:t>Embedding : 100-dimension GloVe embeddings</a:t>
            </a:r>
          </a:p>
          <a:p>
            <a:r>
              <a:rPr lang="en-US" sz="2400" dirty="0"/>
              <a:t>Vocabulary size : 3700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Embedding layer dimension: 3700 x 100</a:t>
            </a:r>
          </a:p>
          <a:p>
            <a:r>
              <a:rPr lang="en-US" sz="2400" dirty="0"/>
              <a:t>Layer of LSTM cell with 250 units</a:t>
            </a:r>
          </a:p>
          <a:p>
            <a:r>
              <a:rPr lang="en-US" sz="2400" dirty="0">
                <a:sym typeface="Wingdings" panose="05000000000000000000" pitchFamily="2" charset="2"/>
              </a:rPr>
              <a:t>Output layer : </a:t>
            </a:r>
            <a:r>
              <a:rPr lang="en-US" sz="2400" dirty="0"/>
              <a:t>A single neuron sigmoid classifier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/>
              <a:t>Loss function: Cross entropy </a:t>
            </a:r>
          </a:p>
          <a:p>
            <a:r>
              <a:rPr lang="en-US" sz="2400" dirty="0"/>
              <a:t>Adam optimizer: RMSprop + Stochastic Gradient Descent with momentum.</a:t>
            </a:r>
          </a:p>
          <a:p>
            <a:r>
              <a:rPr lang="en-US" sz="2400" dirty="0"/>
              <a:t>Epochs: 15</a:t>
            </a:r>
          </a:p>
          <a:p>
            <a:r>
              <a:rPr lang="en-US" sz="2400" dirty="0"/>
              <a:t>Output: A scalar value from 0 to 1. </a:t>
            </a:r>
          </a:p>
          <a:p>
            <a:pPr marL="457200" lvl="1" indent="0">
              <a:buNone/>
            </a:pPr>
            <a:r>
              <a:rPr lang="en-US" sz="2000" dirty="0"/>
              <a:t>value &gt;= 0.5</a:t>
            </a:r>
            <a:r>
              <a:rPr lang="en-US" sz="2000" dirty="0">
                <a:sym typeface="Wingdings" panose="05000000000000000000" pitchFamily="2" charset="2"/>
              </a:rPr>
              <a:t> -&gt; Positive; value &lt; 0.5 -&gt; Negative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F44C0-E6AB-4B5C-99B7-EA7C0855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EE83B-6282-41CA-BCEB-DFB8A369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549DDE-108E-44EA-83F4-CA028025CE06}"/>
              </a:ext>
            </a:extLst>
          </p:cNvPr>
          <p:cNvSpPr txBox="1">
            <a:spLocks/>
          </p:cNvSpPr>
          <p:nvPr/>
        </p:nvSpPr>
        <p:spPr>
          <a:xfrm>
            <a:off x="838200" y="372643"/>
            <a:ext cx="10515600" cy="117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Methodology (contd.)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17C170-51E7-4FFE-80DC-0ADD1CEEEA91}"/>
              </a:ext>
            </a:extLst>
          </p:cNvPr>
          <p:cNvSpPr txBox="1">
            <a:spLocks/>
          </p:cNvSpPr>
          <p:nvPr/>
        </p:nvSpPr>
        <p:spPr>
          <a:xfrm>
            <a:off x="935018" y="1328680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LSTM in TensorFlow and Keras</a:t>
            </a:r>
          </a:p>
        </p:txBody>
      </p:sp>
    </p:spTree>
    <p:extLst>
      <p:ext uri="{BB962C8B-B14F-4D97-AF65-F5344CB8AC3E}">
        <p14:creationId xmlns:p14="http://schemas.microsoft.com/office/powerpoint/2010/main" val="218660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F44C0-E6AB-4B5C-99B7-EA7C0855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EE83B-6282-41CA-BCEB-DFB8A369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549DDE-108E-44EA-83F4-CA028025CE06}"/>
              </a:ext>
            </a:extLst>
          </p:cNvPr>
          <p:cNvSpPr txBox="1">
            <a:spLocks/>
          </p:cNvSpPr>
          <p:nvPr/>
        </p:nvSpPr>
        <p:spPr>
          <a:xfrm>
            <a:off x="838200" y="372643"/>
            <a:ext cx="10515600" cy="117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Methodology (contd.)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17C170-51E7-4FFE-80DC-0ADD1CEEEA91}"/>
              </a:ext>
            </a:extLst>
          </p:cNvPr>
          <p:cNvSpPr txBox="1">
            <a:spLocks/>
          </p:cNvSpPr>
          <p:nvPr/>
        </p:nvSpPr>
        <p:spPr>
          <a:xfrm>
            <a:off x="935018" y="1328680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LSTM negation handling capability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BFDF4-8F77-4D79-BFE5-0E33C7775D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8" y="1891253"/>
            <a:ext cx="7675582" cy="1381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4572A1-349A-4A34-94E2-3C0A6A698B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8" y="3272417"/>
            <a:ext cx="7675582" cy="135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79D4E-D3C8-4156-87A8-46BDE41420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8" y="4655418"/>
            <a:ext cx="7675583" cy="13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32EB-7F62-F646-AB84-CF7437AC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DAA7-4A39-D941-9613-0A4651CB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Amazon Customer Reviews Dataset from AWS.</a:t>
            </a:r>
          </a:p>
          <a:p>
            <a:r>
              <a:rPr lang="en-US" dirty="0"/>
              <a:t>Total: 14 attributes: 'marketplace', '</a:t>
            </a:r>
            <a:r>
              <a:rPr lang="en-US" dirty="0" err="1"/>
              <a:t>customer_id</a:t>
            </a:r>
            <a:r>
              <a:rPr lang="en-US" dirty="0"/>
              <a:t>', '</a:t>
            </a:r>
            <a:r>
              <a:rPr lang="en-US" dirty="0" err="1"/>
              <a:t>review_id</a:t>
            </a:r>
            <a:r>
              <a:rPr lang="en-US" dirty="0"/>
              <a:t>', '</a:t>
            </a:r>
            <a:r>
              <a:rPr lang="en-US" dirty="0" err="1"/>
              <a:t>product_id</a:t>
            </a:r>
            <a:r>
              <a:rPr lang="en-US" dirty="0"/>
              <a:t>', '</a:t>
            </a:r>
            <a:r>
              <a:rPr lang="en-US" dirty="0" err="1"/>
              <a:t>product_parent</a:t>
            </a:r>
            <a:r>
              <a:rPr lang="en-US" dirty="0"/>
              <a:t>', '</a:t>
            </a:r>
            <a:r>
              <a:rPr lang="en-US" dirty="0" err="1"/>
              <a:t>helpful_votes</a:t>
            </a:r>
            <a:r>
              <a:rPr lang="en-US" dirty="0"/>
              <a:t>', '</a:t>
            </a:r>
            <a:r>
              <a:rPr lang="en-US" dirty="0" err="1"/>
              <a:t>total_votes</a:t>
            </a:r>
            <a:r>
              <a:rPr lang="en-US" dirty="0"/>
              <a:t>', 'vine’, ‘</a:t>
            </a:r>
            <a:r>
              <a:rPr lang="en-US" dirty="0" err="1"/>
              <a:t>product_title</a:t>
            </a:r>
            <a:r>
              <a:rPr lang="en-US" dirty="0"/>
              <a:t>’, ‘</a:t>
            </a:r>
            <a:r>
              <a:rPr lang="en-US" dirty="0" err="1"/>
              <a:t>star_rating</a:t>
            </a:r>
            <a:r>
              <a:rPr lang="en-US" dirty="0"/>
              <a:t>’, ‘</a:t>
            </a:r>
            <a:r>
              <a:rPr lang="en-US" dirty="0" err="1"/>
              <a:t>review_headline</a:t>
            </a:r>
            <a:r>
              <a:rPr lang="en-US" dirty="0"/>
              <a:t>’, ‘</a:t>
            </a:r>
            <a:r>
              <a:rPr lang="en-US" dirty="0" err="1"/>
              <a:t>review_body</a:t>
            </a:r>
            <a:r>
              <a:rPr lang="en-US" dirty="0"/>
              <a:t>’</a:t>
            </a:r>
          </a:p>
          <a:p>
            <a:r>
              <a:rPr lang="en-US" dirty="0"/>
              <a:t>Worked with 4 attributes: ‘</a:t>
            </a:r>
            <a:r>
              <a:rPr lang="en-US" dirty="0" err="1"/>
              <a:t>product_title</a:t>
            </a:r>
            <a:r>
              <a:rPr lang="en-US" dirty="0"/>
              <a:t>’, ‘</a:t>
            </a:r>
            <a:r>
              <a:rPr lang="en-US" dirty="0" err="1"/>
              <a:t>star_rating</a:t>
            </a:r>
            <a:r>
              <a:rPr lang="en-US" dirty="0"/>
              <a:t>’, ‘</a:t>
            </a:r>
            <a:r>
              <a:rPr lang="en-US" dirty="0" err="1"/>
              <a:t>review_headline</a:t>
            </a:r>
            <a:r>
              <a:rPr lang="en-US" dirty="0"/>
              <a:t>’, ‘</a:t>
            </a:r>
            <a:r>
              <a:rPr lang="en-US" dirty="0" err="1"/>
              <a:t>review_body</a:t>
            </a:r>
            <a:r>
              <a:rPr lang="en-US" dirty="0"/>
              <a:t>’</a:t>
            </a:r>
          </a:p>
          <a:p>
            <a:r>
              <a:rPr lang="en-US" dirty="0"/>
              <a:t>Samples=104975</a:t>
            </a:r>
          </a:p>
          <a:p>
            <a:r>
              <a:rPr lang="en-US" dirty="0"/>
              <a:t>Vocabulary with Method A=8810</a:t>
            </a:r>
          </a:p>
          <a:p>
            <a:r>
              <a:rPr lang="en-US" dirty="0"/>
              <a:t>Vocabulary with Method B= 3700</a:t>
            </a:r>
          </a:p>
          <a:p>
            <a:r>
              <a:rPr lang="en-US" dirty="0"/>
              <a:t>Evaluation metrics: F1 score and Accuracy</a:t>
            </a:r>
          </a:p>
          <a:p>
            <a:r>
              <a:rPr lang="en-US" dirty="0"/>
              <a:t>Same values for both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E30F1-6C91-E144-8F39-F4135E4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5ADEB-42ED-E74F-9FC3-DE34F7F4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BD19-E996-6345-B14E-79407020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645"/>
            <a:ext cx="10515600" cy="1172528"/>
          </a:xfrm>
        </p:spPr>
        <p:txBody>
          <a:bodyPr>
            <a:normAutofit/>
          </a:bodyPr>
          <a:lstStyle/>
          <a:p>
            <a:r>
              <a:rPr lang="en-US" dirty="0"/>
              <a:t>Evaluation Results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F0735D8-2490-42E5-9876-2AECA4BB29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7363" y="2562057"/>
          <a:ext cx="5145508" cy="2650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377">
                  <a:extLst>
                    <a:ext uri="{9D8B030D-6E8A-4147-A177-3AD203B41FA5}">
                      <a16:colId xmlns:a16="http://schemas.microsoft.com/office/drawing/2014/main" val="3593157034"/>
                    </a:ext>
                  </a:extLst>
                </a:gridCol>
                <a:gridCol w="1286377">
                  <a:extLst>
                    <a:ext uri="{9D8B030D-6E8A-4147-A177-3AD203B41FA5}">
                      <a16:colId xmlns:a16="http://schemas.microsoft.com/office/drawing/2014/main" val="2085918346"/>
                    </a:ext>
                  </a:extLst>
                </a:gridCol>
                <a:gridCol w="1286377">
                  <a:extLst>
                    <a:ext uri="{9D8B030D-6E8A-4147-A177-3AD203B41FA5}">
                      <a16:colId xmlns:a16="http://schemas.microsoft.com/office/drawing/2014/main" val="2606058500"/>
                    </a:ext>
                  </a:extLst>
                </a:gridCol>
                <a:gridCol w="1286377">
                  <a:extLst>
                    <a:ext uri="{9D8B030D-6E8A-4147-A177-3AD203B41FA5}">
                      <a16:colId xmlns:a16="http://schemas.microsoft.com/office/drawing/2014/main" val="2462046178"/>
                    </a:ext>
                  </a:extLst>
                </a:gridCol>
              </a:tblGrid>
              <a:tr h="883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62296"/>
                  </a:ext>
                </a:extLst>
              </a:tr>
              <a:tr h="883374">
                <a:tc>
                  <a:txBody>
                    <a:bodyPr/>
                    <a:lstStyle/>
                    <a:p>
                      <a:r>
                        <a:rPr lang="en-US" dirty="0"/>
                        <a:t>Method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716030"/>
                  </a:ext>
                </a:extLst>
              </a:tr>
              <a:tr h="883374">
                <a:tc>
                  <a:txBody>
                    <a:bodyPr/>
                    <a:lstStyle/>
                    <a:p>
                      <a:r>
                        <a:rPr lang="en-US" dirty="0"/>
                        <a:t>Method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8303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54E1-B05C-8D4F-B9F1-10D3ADED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63534-F9FC-BC48-B6B9-C3A3DFE3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C879-C600-484B-BDAC-9F8131D9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131" y="1669173"/>
            <a:ext cx="52768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1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A532-A423-43DC-ADBC-5356A1A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645"/>
            <a:ext cx="10515600" cy="1172528"/>
          </a:xfrm>
        </p:spPr>
        <p:txBody>
          <a:bodyPr>
            <a:normAutofit/>
          </a:bodyPr>
          <a:lstStyle/>
          <a:p>
            <a:r>
              <a:rPr lang="en-US" dirty="0"/>
              <a:t>Evaluation Results (contd.)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7664291-A87B-41F3-BFFD-3F6FAE491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966595"/>
              </p:ext>
            </p:extLst>
          </p:nvPr>
        </p:nvGraphicFramePr>
        <p:xfrm>
          <a:off x="999565" y="2858135"/>
          <a:ext cx="5713205" cy="122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641">
                  <a:extLst>
                    <a:ext uri="{9D8B030D-6E8A-4147-A177-3AD203B41FA5}">
                      <a16:colId xmlns:a16="http://schemas.microsoft.com/office/drawing/2014/main" val="3706174799"/>
                    </a:ext>
                  </a:extLst>
                </a:gridCol>
                <a:gridCol w="1142641">
                  <a:extLst>
                    <a:ext uri="{9D8B030D-6E8A-4147-A177-3AD203B41FA5}">
                      <a16:colId xmlns:a16="http://schemas.microsoft.com/office/drawing/2014/main" val="3865395380"/>
                    </a:ext>
                  </a:extLst>
                </a:gridCol>
                <a:gridCol w="1142641">
                  <a:extLst>
                    <a:ext uri="{9D8B030D-6E8A-4147-A177-3AD203B41FA5}">
                      <a16:colId xmlns:a16="http://schemas.microsoft.com/office/drawing/2014/main" val="3151794380"/>
                    </a:ext>
                  </a:extLst>
                </a:gridCol>
                <a:gridCol w="1142641">
                  <a:extLst>
                    <a:ext uri="{9D8B030D-6E8A-4147-A177-3AD203B41FA5}">
                      <a16:colId xmlns:a16="http://schemas.microsoft.com/office/drawing/2014/main" val="1435379494"/>
                    </a:ext>
                  </a:extLst>
                </a:gridCol>
                <a:gridCol w="1142641">
                  <a:extLst>
                    <a:ext uri="{9D8B030D-6E8A-4147-A177-3AD203B41FA5}">
                      <a16:colId xmlns:a16="http://schemas.microsoft.com/office/drawing/2014/main" val="2781802816"/>
                    </a:ext>
                  </a:extLst>
                </a:gridCol>
              </a:tblGrid>
              <a:tr h="58626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430752"/>
                  </a:ext>
                </a:extLst>
              </a:tr>
              <a:tr h="586264">
                <a:tc>
                  <a:txBody>
                    <a:bodyPr/>
                    <a:lstStyle/>
                    <a:p>
                      <a:r>
                        <a:rPr lang="en-US" dirty="0"/>
                        <a:t>89.07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95.01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85.22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3895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51132-AE9D-44E7-AB87-124BE6A0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0525F-079D-4BB3-8408-AE2BDF9F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9BB06FCA-33B4-40D0-AEB9-F6E0C512C973}"/>
              </a:ext>
            </a:extLst>
          </p:cNvPr>
          <p:cNvSpPr txBox="1">
            <a:spLocks/>
          </p:cNvSpPr>
          <p:nvPr/>
        </p:nvSpPr>
        <p:spPr>
          <a:xfrm>
            <a:off x="838200" y="1344854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 using Method A’s vocabulary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129F7-55DC-481D-951F-1692215C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70" y="1707859"/>
            <a:ext cx="5307104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A532-A423-43DC-ADBC-5356A1A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3"/>
            <a:ext cx="10515600" cy="1172528"/>
          </a:xfrm>
        </p:spPr>
        <p:txBody>
          <a:bodyPr>
            <a:normAutofit/>
          </a:bodyPr>
          <a:lstStyle/>
          <a:p>
            <a:r>
              <a:rPr lang="en-US" dirty="0"/>
              <a:t>Evaluation Results (contd.)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66F8863-B340-478B-A464-D2078F1A4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059132"/>
              </p:ext>
            </p:extLst>
          </p:nvPr>
        </p:nvGraphicFramePr>
        <p:xfrm>
          <a:off x="935018" y="2624258"/>
          <a:ext cx="6046696" cy="122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74">
                  <a:extLst>
                    <a:ext uri="{9D8B030D-6E8A-4147-A177-3AD203B41FA5}">
                      <a16:colId xmlns:a16="http://schemas.microsoft.com/office/drawing/2014/main" val="1271048757"/>
                    </a:ext>
                  </a:extLst>
                </a:gridCol>
                <a:gridCol w="1511674">
                  <a:extLst>
                    <a:ext uri="{9D8B030D-6E8A-4147-A177-3AD203B41FA5}">
                      <a16:colId xmlns:a16="http://schemas.microsoft.com/office/drawing/2014/main" val="3485011731"/>
                    </a:ext>
                  </a:extLst>
                </a:gridCol>
                <a:gridCol w="1511674">
                  <a:extLst>
                    <a:ext uri="{9D8B030D-6E8A-4147-A177-3AD203B41FA5}">
                      <a16:colId xmlns:a16="http://schemas.microsoft.com/office/drawing/2014/main" val="182186636"/>
                    </a:ext>
                  </a:extLst>
                </a:gridCol>
                <a:gridCol w="1511674">
                  <a:extLst>
                    <a:ext uri="{9D8B030D-6E8A-4147-A177-3AD203B41FA5}">
                      <a16:colId xmlns:a16="http://schemas.microsoft.com/office/drawing/2014/main" val="3762766435"/>
                    </a:ext>
                  </a:extLst>
                </a:gridCol>
              </a:tblGrid>
              <a:tr h="58626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74832"/>
                  </a:ext>
                </a:extLst>
              </a:tr>
              <a:tr h="586264">
                <a:tc>
                  <a:txBody>
                    <a:bodyPr/>
                    <a:lstStyle/>
                    <a:p>
                      <a:r>
                        <a:rPr lang="en-US" dirty="0"/>
                        <a:t>43.35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86.98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7688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51132-AE9D-44E7-AB87-124BE6A0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0525F-079D-4BB3-8408-AE2BDF9F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B08E729-0F92-466F-8C3C-F21224593674}"/>
              </a:ext>
            </a:extLst>
          </p:cNvPr>
          <p:cNvSpPr txBox="1">
            <a:spLocks/>
          </p:cNvSpPr>
          <p:nvPr/>
        </p:nvSpPr>
        <p:spPr>
          <a:xfrm>
            <a:off x="838200" y="1344854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 using Method B’s vocabulary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82274-358D-4C9C-B12A-F31B5CFB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806" y="1626140"/>
            <a:ext cx="4933071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5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ADFE-B3E8-6F46-AF07-34995E01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4303-0574-434E-A1C3-5AF81DBC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Spacy is better for reduced vocabulary size</a:t>
            </a:r>
          </a:p>
          <a:p>
            <a:r>
              <a:rPr lang="en-US" dirty="0"/>
              <a:t>NLTK is better for including sentiment bearing words</a:t>
            </a:r>
          </a:p>
          <a:p>
            <a:r>
              <a:rPr lang="en-US" dirty="0"/>
              <a:t>LSTM is better for prediction of sentences with negation words (with less accuracy)</a:t>
            </a:r>
          </a:p>
          <a:p>
            <a:r>
              <a:rPr lang="en-US" dirty="0"/>
              <a:t>Best accuracy is with ANN using spacy (95.01%)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3E921-A6D9-9640-B41B-4B87EE1DA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095C8-59D4-C846-BB9D-D972A41D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0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E166-BE06-DA4F-B010-A9FBFD8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645"/>
            <a:ext cx="10515600" cy="117252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E483-DA26-A84F-AEBE-6B5F603B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159E7-E719-F448-B852-04C0E674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E46A47-88AC-4FAB-8711-AD9DA05324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7153" y="1700588"/>
            <a:ext cx="9144896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+mn-lt"/>
              </a:rPr>
              <a:t>Develop a model that would determine the sentiment polarity of a customer’s review on a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797DC-9606-4E3A-8E41-B4EF2CB7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3" y="3124229"/>
            <a:ext cx="6574715" cy="29861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6D5F01-D0EE-452C-966D-CC2F985D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51868" y="3914904"/>
            <a:ext cx="2743200" cy="12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70BC-6023-3646-8E92-F97850BC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4502-BE42-C24C-B65D-DBA9B0535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best combination: LSTM using NLTK</a:t>
            </a:r>
          </a:p>
          <a:p>
            <a:r>
              <a:rPr lang="en-US" dirty="0"/>
              <a:t>Used to predict a custom sentence, so any given length of text can be predicted as positive or negative based on the score</a:t>
            </a:r>
          </a:p>
          <a:p>
            <a:r>
              <a:rPr lang="en-US" dirty="0"/>
              <a:t>LSTM using spacy</a:t>
            </a:r>
          </a:p>
          <a:p>
            <a:r>
              <a:rPr lang="en-US" dirty="0"/>
              <a:t>Understand why Spacy is omitting sentiment bearing words</a:t>
            </a:r>
          </a:p>
          <a:p>
            <a:r>
              <a:rPr lang="en-US" dirty="0"/>
              <a:t>ANN, MLP using NLTK</a:t>
            </a:r>
          </a:p>
          <a:p>
            <a:r>
              <a:rPr lang="en-US" dirty="0"/>
              <a:t>Multiproduct-brands classification, compare between brands</a:t>
            </a:r>
          </a:p>
          <a:p>
            <a:r>
              <a:rPr lang="en-US" dirty="0"/>
              <a:t>Multi-seller classification, compare between sellers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95DD5-ACD9-CF4B-8D6F-2AB171F25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020FB-E8B2-8747-A37F-5F9FDEDE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1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3EC8-7D3D-FD41-B9A9-D6EA226F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5F9A75E-C54A-4CF2-8B2A-4B2BEC88C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867760"/>
              </p:ext>
            </p:extLst>
          </p:nvPr>
        </p:nvGraphicFramePr>
        <p:xfrm>
          <a:off x="838200" y="1761025"/>
          <a:ext cx="10655105" cy="299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1021">
                  <a:extLst>
                    <a:ext uri="{9D8B030D-6E8A-4147-A177-3AD203B41FA5}">
                      <a16:colId xmlns:a16="http://schemas.microsoft.com/office/drawing/2014/main" val="2507341374"/>
                    </a:ext>
                  </a:extLst>
                </a:gridCol>
                <a:gridCol w="2131021">
                  <a:extLst>
                    <a:ext uri="{9D8B030D-6E8A-4147-A177-3AD203B41FA5}">
                      <a16:colId xmlns:a16="http://schemas.microsoft.com/office/drawing/2014/main" val="304149318"/>
                    </a:ext>
                  </a:extLst>
                </a:gridCol>
                <a:gridCol w="2131021">
                  <a:extLst>
                    <a:ext uri="{9D8B030D-6E8A-4147-A177-3AD203B41FA5}">
                      <a16:colId xmlns:a16="http://schemas.microsoft.com/office/drawing/2014/main" val="2862836520"/>
                    </a:ext>
                  </a:extLst>
                </a:gridCol>
                <a:gridCol w="2131021">
                  <a:extLst>
                    <a:ext uri="{9D8B030D-6E8A-4147-A177-3AD203B41FA5}">
                      <a16:colId xmlns:a16="http://schemas.microsoft.com/office/drawing/2014/main" val="2699344203"/>
                    </a:ext>
                  </a:extLst>
                </a:gridCol>
                <a:gridCol w="2131021">
                  <a:extLst>
                    <a:ext uri="{9D8B030D-6E8A-4147-A177-3AD203B41FA5}">
                      <a16:colId xmlns:a16="http://schemas.microsoft.com/office/drawing/2014/main" val="2811260856"/>
                    </a:ext>
                  </a:extLst>
                </a:gridCol>
              </a:tblGrid>
              <a:tr h="845029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6400"/>
                  </a:ext>
                </a:extLst>
              </a:tr>
              <a:tr h="6857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Implementation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15041"/>
                  </a:ext>
                </a:extLst>
              </a:tr>
              <a:tr h="845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Ramya: 40%</a:t>
                      </a:r>
                    </a:p>
                    <a:p>
                      <a:pPr algn="ctr"/>
                      <a:r>
                        <a:rPr lang="en-US" dirty="0" err="1"/>
                        <a:t>Yaswanth</a:t>
                      </a:r>
                      <a:r>
                        <a:rPr lang="en-US" dirty="0"/>
                        <a:t>: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Yaswanth</a:t>
                      </a:r>
                      <a:r>
                        <a:rPr lang="en-US" dirty="0"/>
                        <a:t>: 30%</a:t>
                      </a:r>
                    </a:p>
                    <a:p>
                      <a:pPr algn="ctr"/>
                      <a:r>
                        <a:rPr lang="en-US" dirty="0"/>
                        <a:t>Ramya: 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Anupama: 50%</a:t>
                      </a:r>
                    </a:p>
                    <a:p>
                      <a:pPr algn="ctr"/>
                      <a:r>
                        <a:rPr lang="en-US" dirty="0"/>
                        <a:t>Shreyas: 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Shreyas: 50%</a:t>
                      </a:r>
                    </a:p>
                    <a:p>
                      <a:pPr algn="ctr"/>
                      <a:r>
                        <a:rPr lang="en-US" dirty="0"/>
                        <a:t>Anupama: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Shreyas: 20%</a:t>
                      </a:r>
                    </a:p>
                    <a:p>
                      <a:pPr algn="ctr"/>
                      <a:r>
                        <a:rPr lang="en-US" dirty="0" err="1"/>
                        <a:t>Yaswanth</a:t>
                      </a:r>
                      <a:r>
                        <a:rPr lang="en-US" dirty="0"/>
                        <a:t>: 30%</a:t>
                      </a:r>
                    </a:p>
                    <a:p>
                      <a:pPr algn="ctr"/>
                      <a:r>
                        <a:rPr lang="en-US" dirty="0"/>
                        <a:t>Ramya: 30%</a:t>
                      </a:r>
                    </a:p>
                    <a:p>
                      <a:pPr algn="ctr"/>
                      <a:r>
                        <a:rPr lang="en-US" dirty="0"/>
                        <a:t>Anupama: 30%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670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14623-20F1-CD45-AF07-F6E04239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37E88-32CB-EE43-AC05-27C80C1E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E166-BE06-DA4F-B010-A9FBFD8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645"/>
            <a:ext cx="10515600" cy="1172528"/>
          </a:xfrm>
        </p:spPr>
        <p:txBody>
          <a:bodyPr/>
          <a:lstStyle/>
          <a:p>
            <a:r>
              <a:rPr lang="en-US" dirty="0"/>
              <a:t>Problem Statement (contd.)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E483-DA26-A84F-AEBE-6B5F603B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159E7-E719-F448-B852-04C0E674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E46A47-88AC-4FAB-8711-AD9DA05324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5019" y="1342874"/>
            <a:ext cx="6615953" cy="48628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+mn-lt"/>
              </a:rPr>
              <a:t>Problem Formulation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+mn-lt"/>
              </a:rPr>
              <a:t> Task :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+mn-lt"/>
              </a:rPr>
              <a:t> Input: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+mn-lt"/>
              </a:rPr>
              <a:t>	A document 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+mn-lt"/>
              </a:rPr>
              <a:t>	A fixed set of classes C = {c1,c2,..,cn}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+mn-lt"/>
              </a:rPr>
              <a:t> Output: A predicted class c ∈ 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+mn-lt"/>
              </a:rPr>
              <a:t> d = amazon customer review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+mn-lt"/>
              </a:rPr>
              <a:t> C = {positive, negative}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4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E166-BE06-DA4F-B010-A9FBFD80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34F8-E52A-1248-B24E-E0921AB7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9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Referred prior to purchasing a product</a:t>
            </a:r>
          </a:p>
          <a:p>
            <a:r>
              <a:rPr lang="en-US" dirty="0"/>
              <a:t>Crucial to make a judgement on the product</a:t>
            </a:r>
          </a:p>
          <a:p>
            <a:r>
              <a:rPr lang="en-US" dirty="0"/>
              <a:t>An added advantage to sellers</a:t>
            </a:r>
          </a:p>
          <a:p>
            <a:r>
              <a:rPr lang="en-US" dirty="0"/>
              <a:t>Can improve the product based on the reviews</a:t>
            </a:r>
          </a:p>
          <a:p>
            <a:r>
              <a:rPr lang="en-US" dirty="0"/>
              <a:t>Happy customers = Positivity about the brand</a:t>
            </a:r>
          </a:p>
          <a:p>
            <a:r>
              <a:rPr lang="en-US" dirty="0"/>
              <a:t>Marketing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E483-DA26-A84F-AEBE-6B5F603B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159E7-E719-F448-B852-04C0E674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2CFC-7A41-A54B-A31C-B6E5B10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645"/>
            <a:ext cx="10515600" cy="1172528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0AFE-8E73-CC48-B1E6-4727CF51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5E7A-30C2-4343-AC80-5E57018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2E4C9-182B-40F9-BF52-688419B72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5825" y="1439320"/>
            <a:ext cx="5181600" cy="5625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Pipeline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F2FB69-ED9E-4A03-8A47-8A39491F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067457"/>
            <a:ext cx="10267950" cy="1638300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3F498B8-AC12-48D7-8460-ACBC1168E475}"/>
              </a:ext>
            </a:extLst>
          </p:cNvPr>
          <p:cNvSpPr txBox="1">
            <a:spLocks/>
          </p:cNvSpPr>
          <p:nvPr/>
        </p:nvSpPr>
        <p:spPr>
          <a:xfrm>
            <a:off x="990600" y="4104042"/>
            <a:ext cx="9670228" cy="1919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first two stages of the pipeline are implemented using two methods </a:t>
            </a:r>
          </a:p>
          <a:p>
            <a:r>
              <a:rPr lang="en-US" dirty="0"/>
              <a:t>Method A – SpaCy</a:t>
            </a:r>
          </a:p>
          <a:p>
            <a:r>
              <a:rPr lang="en-US" dirty="0"/>
              <a:t>Method B – NLTK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5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2CFC-7A41-A54B-A31C-B6E5B10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10515600" cy="1172528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(contd.)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5E85F3-302A-4C1D-B20E-C143F78A6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5293"/>
            <a:ext cx="5181600" cy="517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Preprocessing with Method A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31E87-D7B9-4C9C-96E6-2C3BEB79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91" y="1368648"/>
            <a:ext cx="4319339" cy="133152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0AFE-8E73-CC48-B1E6-4727CF51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5E7A-30C2-4343-AC80-5E57018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AA33E-C143-431F-B610-A2C51DFF1611}"/>
              </a:ext>
            </a:extLst>
          </p:cNvPr>
          <p:cNvSpPr/>
          <p:nvPr/>
        </p:nvSpPr>
        <p:spPr>
          <a:xfrm>
            <a:off x="7756567" y="2722021"/>
            <a:ext cx="3737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j-lt"/>
                <a:ea typeface="Times New Roman" panose="02020603050405020304" pitchFamily="18" charset="0"/>
              </a:rPr>
              <a:t>Input Sentence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: Harry Potter is a fabulous book.</a:t>
            </a:r>
            <a:endParaRPr lang="en-US" sz="3200" dirty="0">
              <a:latin typeface="+mj-lt"/>
              <a:ea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+mj-lt"/>
                <a:ea typeface="Times New Roman" panose="02020603050405020304" pitchFamily="18" charset="0"/>
              </a:rPr>
              <a:t>Output words after Spacy preprocessing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: Harry, potter, fabulous (3 words)</a:t>
            </a:r>
            <a:endParaRPr lang="en-US" sz="32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996819-1852-4014-B165-5276CCC99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43300"/>
              </p:ext>
            </p:extLst>
          </p:nvPr>
        </p:nvGraphicFramePr>
        <p:xfrm>
          <a:off x="7544800" y="4305165"/>
          <a:ext cx="4160920" cy="1952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7558">
                  <a:extLst>
                    <a:ext uri="{9D8B030D-6E8A-4147-A177-3AD203B41FA5}">
                      <a16:colId xmlns:a16="http://schemas.microsoft.com/office/drawing/2014/main" val="2012240125"/>
                    </a:ext>
                  </a:extLst>
                </a:gridCol>
                <a:gridCol w="1074597">
                  <a:extLst>
                    <a:ext uri="{9D8B030D-6E8A-4147-A177-3AD203B41FA5}">
                      <a16:colId xmlns:a16="http://schemas.microsoft.com/office/drawing/2014/main" val="1384412067"/>
                    </a:ext>
                  </a:extLst>
                </a:gridCol>
                <a:gridCol w="968765">
                  <a:extLst>
                    <a:ext uri="{9D8B030D-6E8A-4147-A177-3AD203B41FA5}">
                      <a16:colId xmlns:a16="http://schemas.microsoft.com/office/drawing/2014/main" val="3515542564"/>
                    </a:ext>
                  </a:extLst>
                </a:gridCol>
              </a:tblGrid>
              <a:tr h="9557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Review_body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Sentinet</a:t>
                      </a:r>
                      <a:r>
                        <a:rPr lang="en-US" sz="2000" dirty="0">
                          <a:effectLst/>
                        </a:rPr>
                        <a:t> Score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Class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524875"/>
                  </a:ext>
                </a:extLst>
              </a:tr>
              <a:tr h="9968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Harry, potter, fabulous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Positive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509051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1108C3-6EE2-41C0-A4C8-731B25D4D79B}"/>
              </a:ext>
            </a:extLst>
          </p:cNvPr>
          <p:cNvSpPr txBox="1">
            <a:spLocks/>
          </p:cNvSpPr>
          <p:nvPr/>
        </p:nvSpPr>
        <p:spPr>
          <a:xfrm>
            <a:off x="838200" y="2269863"/>
            <a:ext cx="6599050" cy="4895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Spacy: 2 attributes: “</a:t>
            </a:r>
            <a:r>
              <a:rPr lang="en-US" sz="2000" dirty="0" err="1"/>
              <a:t>review_body</a:t>
            </a:r>
            <a:r>
              <a:rPr lang="en-US" sz="2000" dirty="0"/>
              <a:t>”, “</a:t>
            </a:r>
            <a:r>
              <a:rPr lang="en-US" sz="2000" dirty="0" err="1"/>
              <a:t>star_rating</a:t>
            </a:r>
            <a:r>
              <a:rPr lang="en-US" sz="2000" dirty="0"/>
              <a:t>”,</a:t>
            </a:r>
          </a:p>
          <a:p>
            <a:r>
              <a:rPr lang="en-US" sz="2000" dirty="0"/>
              <a:t>Preprocessing: lowercasing, lemmatization, tokenization, removal of punctuations &amp; stop words</a:t>
            </a:r>
          </a:p>
          <a:p>
            <a:r>
              <a:rPr lang="en-US" sz="2000" dirty="0"/>
              <a:t>Classes: SentiNet word database used to calculate intensities</a:t>
            </a:r>
          </a:p>
          <a:p>
            <a:r>
              <a:rPr lang="en-US" sz="2000" dirty="0"/>
              <a:t>Intensities: Values from -1 (extremely negative) to 1 (extremely positive), 0 indicates: Neutral</a:t>
            </a:r>
          </a:p>
          <a:p>
            <a:r>
              <a:rPr lang="en-US" sz="2000" dirty="0"/>
              <a:t>For 0: </a:t>
            </a:r>
            <a:r>
              <a:rPr lang="en-US" sz="2000" dirty="0" err="1"/>
              <a:t>star_rating</a:t>
            </a:r>
            <a:r>
              <a:rPr lang="en-US" sz="2000" dirty="0"/>
              <a:t> used: </a:t>
            </a:r>
            <a:r>
              <a:rPr lang="en-US" sz="2000" dirty="0" err="1"/>
              <a:t>star_rating</a:t>
            </a:r>
            <a:r>
              <a:rPr lang="en-US" sz="2000" dirty="0"/>
              <a:t>&gt;=3</a:t>
            </a:r>
            <a:r>
              <a:rPr lang="en-US" sz="2000" dirty="0">
                <a:sym typeface="Wingdings" panose="05000000000000000000" pitchFamily="2" charset="2"/>
              </a:rPr>
              <a:t> positive. Negative otherwise.</a:t>
            </a:r>
            <a:endParaRPr lang="en-US" sz="2000" dirty="0"/>
          </a:p>
          <a:p>
            <a:r>
              <a:rPr lang="en-US" sz="2000" dirty="0"/>
              <a:t>Vectorization: </a:t>
            </a:r>
            <a:r>
              <a:rPr lang="en-US" sz="2000" dirty="0" err="1"/>
              <a:t>countvectorizer</a:t>
            </a:r>
            <a:r>
              <a:rPr lang="en-US" sz="2000" dirty="0"/>
              <a:t>, TF-IDF Vectorizer, both same results</a:t>
            </a:r>
          </a:p>
          <a:p>
            <a:r>
              <a:rPr lang="en-US" sz="2000" dirty="0"/>
              <a:t>Vocabulary size : 8810 words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3FCD-B352-48FD-9244-15E47120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4"/>
            <a:ext cx="10515600" cy="1172528"/>
          </a:xfrm>
        </p:spPr>
        <p:txBody>
          <a:bodyPr/>
          <a:lstStyle/>
          <a:p>
            <a:r>
              <a:rPr lang="en-US"/>
              <a:t>Methodology (contd.)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1342-A81F-4D05-A37F-DB31504A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2370137"/>
            <a:ext cx="10515600" cy="2663807"/>
          </a:xfrm>
        </p:spPr>
        <p:txBody>
          <a:bodyPr>
            <a:normAutofit/>
          </a:bodyPr>
          <a:lstStyle/>
          <a:p>
            <a:r>
              <a:rPr lang="en-US" dirty="0"/>
              <a:t>Train (80%), Test (20%). Stratified data sampling.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Naïve Bayes, Support Vector Machine, 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Additionally: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FB97-21F8-453C-9553-8C5249D9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D1D-CDAB-694B-AE4C-FBA28D5CF6CD}" type="datetime5">
              <a:rPr lang="en-US" smtClean="0"/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CAB35-2F9E-4367-9CCD-B92A4699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9D51-3AAC-454F-95B8-551EC175946E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DBB71C3-E3DB-4F2B-B490-5F9D342D5181}"/>
              </a:ext>
            </a:extLst>
          </p:cNvPr>
          <p:cNvSpPr txBox="1">
            <a:spLocks/>
          </p:cNvSpPr>
          <p:nvPr/>
        </p:nvSpPr>
        <p:spPr>
          <a:xfrm>
            <a:off x="885825" y="1387885"/>
            <a:ext cx="5181600" cy="56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5295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0A45-93B8-44FF-B4C3-51FCAE07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583"/>
            <a:ext cx="10515600" cy="1256852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(contd.)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1A231-7749-4000-B261-04A6FF5F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768C-9300-4AFE-B610-9A584DB6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F50CB-8121-4BB4-AC0B-E0B0FB87B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55794"/>
            <a:ext cx="10968789" cy="4895850"/>
          </a:xfrm>
        </p:spPr>
        <p:txBody>
          <a:bodyPr>
            <a:normAutofit/>
          </a:bodyPr>
          <a:lstStyle/>
          <a:p>
            <a:r>
              <a:rPr lang="en-US" dirty="0"/>
              <a:t>Naïve Bayes: Calculates prior and likelihood. Maximum probability value chosen.</a:t>
            </a:r>
          </a:p>
          <a:p>
            <a:r>
              <a:rPr lang="en-US" dirty="0"/>
              <a:t>SVM: Finds the finest hyperplane that separates the data. Confusion matrix shows predictions. </a:t>
            </a:r>
          </a:p>
          <a:p>
            <a:r>
              <a:rPr lang="en-US" dirty="0"/>
              <a:t>Random forest: Combination of different decision trees</a:t>
            </a:r>
            <a:r>
              <a:rPr lang="en-US"/>
              <a:t>. Number </a:t>
            </a:r>
            <a:r>
              <a:rPr lang="en-US" dirty="0"/>
              <a:t>of levels in each DT=100</a:t>
            </a:r>
          </a:p>
          <a:p>
            <a:r>
              <a:rPr lang="en-US" dirty="0"/>
              <a:t>ANN : Fully connected input layer, multiple hidden layers and Output layer. Epochs=[10,20]. Hidden layers=[2,3,4]. Neurons=[10,100]. Highest accuracy for 2 Hidden layers, 20 Epochs, 100 Neurons.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A4F44C6-04F6-4AD1-ADC6-5C77E94A3A12}"/>
              </a:ext>
            </a:extLst>
          </p:cNvPr>
          <p:cNvSpPr txBox="1">
            <a:spLocks/>
          </p:cNvSpPr>
          <p:nvPr/>
        </p:nvSpPr>
        <p:spPr>
          <a:xfrm>
            <a:off x="838198" y="1342072"/>
            <a:ext cx="6046696" cy="562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 developed using Method A’s corpus</a:t>
            </a:r>
          </a:p>
        </p:txBody>
      </p:sp>
    </p:spTree>
    <p:extLst>
      <p:ext uri="{BB962C8B-B14F-4D97-AF65-F5344CB8AC3E}">
        <p14:creationId xmlns:p14="http://schemas.microsoft.com/office/powerpoint/2010/main" val="271095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2CFC-7A41-A54B-A31C-B6E5B10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10515600" cy="1172528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(contd.)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5E85F3-302A-4C1D-B20E-C143F78A6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5293"/>
            <a:ext cx="5181600" cy="517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Motivation for Method B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0AFE-8E73-CC48-B1E6-4727CF51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02BD1D-CDAB-694B-AE4C-FBA28D5CF6CD}" type="datetime5">
              <a:rPr lang="en-US" smtClean="0"/>
              <a:pPr>
                <a:spcAft>
                  <a:spcPts val="600"/>
                </a:spcAft>
              </a:pPr>
              <a:t>22-Apr-20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5E7A-30C2-4343-AC80-5E57018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FD9D51-3AAC-454F-95B8-551EC175946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1108C3-6EE2-41C0-A4C8-731B25D4D79B}"/>
              </a:ext>
            </a:extLst>
          </p:cNvPr>
          <p:cNvSpPr txBox="1">
            <a:spLocks/>
          </p:cNvSpPr>
          <p:nvPr/>
        </p:nvSpPr>
        <p:spPr>
          <a:xfrm>
            <a:off x="838200" y="2307570"/>
            <a:ext cx="8542468" cy="4895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spaCy omitted sentiment bearing words in a few scenarios Ex: “It is a good book”, “Sherlock Holmes is a good book”</a:t>
            </a:r>
          </a:p>
          <a:p>
            <a:endParaRPr lang="en-US" dirty="0"/>
          </a:p>
          <a:p>
            <a:r>
              <a:rPr lang="en-US" dirty="0"/>
              <a:t>Negation handling capabilities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4466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33EB35D-D0A3-A440-ADB6-D99BACC4211B}" vid="{A9ACBFA3-DF30-854B-B121-096D47D6EB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1081</Words>
  <Application>Microsoft Office PowerPoint</Application>
  <PresentationFormat>Widescreen</PresentationFormat>
  <Paragraphs>226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Sentiment Analysis of Amazon Customer Reviews</vt:lpstr>
      <vt:lpstr>Problem Statement</vt:lpstr>
      <vt:lpstr>Problem Statement (contd.)</vt:lpstr>
      <vt:lpstr>Problem Statement (contd.)</vt:lpstr>
      <vt:lpstr>Methodology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PowerPoint Presentation</vt:lpstr>
      <vt:lpstr>PowerPoint Presentation</vt:lpstr>
      <vt:lpstr>PowerPoint Presentation</vt:lpstr>
      <vt:lpstr>Dataset and Evaluation Metrics</vt:lpstr>
      <vt:lpstr>Evaluation Results</vt:lpstr>
      <vt:lpstr>Evaluation Results (contd.)</vt:lpstr>
      <vt:lpstr>Evaluation Results (contd.)</vt:lpstr>
      <vt:lpstr>Discussion</vt:lpstr>
      <vt:lpstr>Conclusion</vt:lpstr>
      <vt:lpstr>Work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Sentimental Analysis of Amazon Customer Reviews</dc:title>
  <dc:creator>shreyas surendra</dc:creator>
  <cp:lastModifiedBy>shreyas surendra</cp:lastModifiedBy>
  <cp:revision>131</cp:revision>
  <dcterms:created xsi:type="dcterms:W3CDTF">2020-04-21T14:12:22Z</dcterms:created>
  <dcterms:modified xsi:type="dcterms:W3CDTF">2020-04-22T17:04:14Z</dcterms:modified>
</cp:coreProperties>
</file>